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755" r:id="rId2"/>
    <p:sldId id="723" r:id="rId3"/>
    <p:sldId id="759" r:id="rId4"/>
    <p:sldId id="762" r:id="rId5"/>
    <p:sldId id="706" r:id="rId6"/>
  </p:sldIdLst>
  <p:sldSz cx="9144000" cy="6858000" type="screen4x3"/>
  <p:notesSz cx="9239250" cy="6735763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1600" b="1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1600" b="1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1600" b="1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1600" b="1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1600" b="1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600" b="1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1600" b="1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1600" b="1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1600" b="1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DDDDD"/>
    <a:srgbClr val="CCECFF"/>
    <a:srgbClr val="EAEAEA"/>
    <a:srgbClr val="CCFFCC"/>
    <a:srgbClr val="66FFFF"/>
    <a:srgbClr val="FF0000"/>
    <a:srgbClr val="FF6600"/>
    <a:srgbClr val="008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855" autoAdjust="0"/>
    <p:restoredTop sz="94561" autoAdjust="0"/>
  </p:normalViewPr>
  <p:slideViewPr>
    <p:cSldViewPr snapToGrid="0">
      <p:cViewPr>
        <p:scale>
          <a:sx n="75" d="100"/>
          <a:sy n="75" d="100"/>
        </p:scale>
        <p:origin x="-186" y="-348"/>
      </p:cViewPr>
      <p:guideLst>
        <p:guide orient="horz" pos="2544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116" d="100"/>
          <a:sy n="116" d="100"/>
        </p:scale>
        <p:origin x="-426" y="-78"/>
      </p:cViewPr>
      <p:guideLst>
        <p:guide orient="horz" pos="2121"/>
        <p:guide pos="2911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002088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681" tIns="45341" rIns="90681" bIns="45341" numCol="1" anchor="t" anchorCtr="0" compatLnSpc="1">
            <a:prstTxWarp prst="textNoShape">
              <a:avLst/>
            </a:prstTxWarp>
          </a:bodyPr>
          <a:lstStyle>
            <a:lvl1pPr defTabSz="906463">
              <a:defRPr sz="1200" b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237163" y="0"/>
            <a:ext cx="4002087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681" tIns="45341" rIns="90681" bIns="45341" numCol="1" anchor="t" anchorCtr="0" compatLnSpc="1">
            <a:prstTxWarp prst="textNoShape">
              <a:avLst/>
            </a:prstTxWarp>
          </a:bodyPr>
          <a:lstStyle>
            <a:lvl1pPr algn="r" defTabSz="906463">
              <a:defRPr sz="1200" b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686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399213"/>
            <a:ext cx="4002088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681" tIns="45341" rIns="90681" bIns="45341" numCol="1" anchor="b" anchorCtr="0" compatLnSpc="1">
            <a:prstTxWarp prst="textNoShape">
              <a:avLst/>
            </a:prstTxWarp>
          </a:bodyPr>
          <a:lstStyle>
            <a:lvl1pPr defTabSz="906463">
              <a:defRPr sz="1200" b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686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237163" y="6399213"/>
            <a:ext cx="4002087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681" tIns="45341" rIns="90681" bIns="45341" numCol="1" anchor="b" anchorCtr="0" compatLnSpc="1">
            <a:prstTxWarp prst="textNoShape">
              <a:avLst/>
            </a:prstTxWarp>
          </a:bodyPr>
          <a:lstStyle>
            <a:lvl1pPr algn="r" defTabSz="906463">
              <a:defRPr sz="1200" b="0"/>
            </a:lvl1pPr>
          </a:lstStyle>
          <a:p>
            <a:pPr>
              <a:defRPr/>
            </a:pPr>
            <a:fld id="{53C95FA8-48E8-48EA-B497-6E7992B3B00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046538" cy="311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681" tIns="45341" rIns="90681" bIns="45341" numCol="1" anchor="t" anchorCtr="0" compatLnSpc="1">
            <a:prstTxWarp prst="textNoShape">
              <a:avLst/>
            </a:prstTxWarp>
          </a:bodyPr>
          <a:lstStyle>
            <a:lvl1pPr defTabSz="906463">
              <a:defRPr sz="1200" b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577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187950" y="0"/>
            <a:ext cx="4046538" cy="311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681" tIns="45341" rIns="90681" bIns="45341" numCol="1" anchor="t" anchorCtr="0" compatLnSpc="1">
            <a:prstTxWarp prst="textNoShape">
              <a:avLst/>
            </a:prstTxWarp>
          </a:bodyPr>
          <a:lstStyle>
            <a:lvl1pPr algn="r" defTabSz="906463">
              <a:defRPr sz="1200" b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6" name="Rectangle 4"/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2954338" y="519113"/>
            <a:ext cx="3328987" cy="249713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578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1244600" y="3222625"/>
            <a:ext cx="6745288" cy="3017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681" tIns="45341" rIns="90681" bIns="4534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7578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396038"/>
            <a:ext cx="4046538" cy="361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681" tIns="45341" rIns="90681" bIns="45341" numCol="1" anchor="b" anchorCtr="0" compatLnSpc="1">
            <a:prstTxWarp prst="textNoShape">
              <a:avLst/>
            </a:prstTxWarp>
          </a:bodyPr>
          <a:lstStyle>
            <a:lvl1pPr defTabSz="906463">
              <a:defRPr sz="1200" b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578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187950" y="6396038"/>
            <a:ext cx="4046538" cy="361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681" tIns="45341" rIns="90681" bIns="45341" numCol="1" anchor="b" anchorCtr="0" compatLnSpc="1">
            <a:prstTxWarp prst="textNoShape">
              <a:avLst/>
            </a:prstTxWarp>
          </a:bodyPr>
          <a:lstStyle>
            <a:lvl1pPr algn="r" defTabSz="906463">
              <a:defRPr sz="1200" b="0"/>
            </a:lvl1pPr>
          </a:lstStyle>
          <a:p>
            <a:pPr>
              <a:defRPr/>
            </a:pPr>
            <a:fld id="{893A2090-BD48-4984-9978-A704EA97BD0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1" descr="logo_1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458200" y="152400"/>
            <a:ext cx="533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 Box 13"/>
          <p:cNvSpPr txBox="1">
            <a:spLocks noChangeArrowheads="1"/>
          </p:cNvSpPr>
          <p:nvPr userDrawn="1"/>
        </p:nvSpPr>
        <p:spPr bwMode="auto">
          <a:xfrm>
            <a:off x="304800" y="6477000"/>
            <a:ext cx="1254125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000" b="0">
                <a:cs typeface="Times New Roman" pitchFamily="18" charset="0"/>
              </a:rPr>
              <a:t>The 4M Association</a:t>
            </a:r>
            <a:r>
              <a:rPr lang="en-GB" sz="1000" b="0"/>
              <a:t> </a:t>
            </a:r>
          </a:p>
        </p:txBody>
      </p:sp>
      <p:sp>
        <p:nvSpPr>
          <p:cNvPr id="16077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981200"/>
            <a:ext cx="7772400" cy="1143000"/>
          </a:xfrm>
        </p:spPr>
        <p:txBody>
          <a:bodyPr/>
          <a:lstStyle>
            <a:lvl1pPr algn="ctr">
              <a:defRPr>
                <a:latin typeface="Verdana" pitchFamily="34" charset="0"/>
              </a:defRPr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160773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505200"/>
            <a:ext cx="6400800" cy="990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>
                <a:latin typeface="Verdana" pitchFamily="34" charset="0"/>
              </a:defRPr>
            </a:lvl1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4M</a:t>
            </a:r>
            <a:r>
              <a:rPr lang="en-GB">
                <a:solidFill>
                  <a:srgbClr val="0066CC"/>
                </a:solidFill>
              </a:rPr>
              <a:t> Association</a:t>
            </a:r>
            <a:r>
              <a:rPr lang="en-GB">
                <a:solidFill>
                  <a:srgbClr val="0000FF"/>
                </a:solidFill>
              </a:rPr>
              <a:t> </a:t>
            </a:r>
            <a:endParaRPr lang="en-US">
              <a:solidFill>
                <a:srgbClr val="0000FF"/>
              </a:solidFill>
            </a:endParaRPr>
          </a:p>
        </p:txBody>
      </p:sp>
      <p:sp>
        <p:nvSpPr>
          <p:cNvPr id="7" name="Rectangle 4"/>
          <p:cNvSpPr>
            <a:spLocks noGrp="1" noChangeArrowheads="1"/>
          </p:cNvSpPr>
          <p:nvPr>
            <p:ph type="sldNum" sz="quarter" idx="11"/>
          </p:nvPr>
        </p:nvSpPr>
        <p:spPr>
          <a:xfrm>
            <a:off x="4140200" y="6400800"/>
            <a:ext cx="50165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F2E7B4-203E-4B52-B4D3-AB746472715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>
    <p:wipe dir="r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4M</a:t>
            </a:r>
            <a:r>
              <a:rPr lang="en-GB">
                <a:solidFill>
                  <a:srgbClr val="0066CC"/>
                </a:solidFill>
              </a:rPr>
              <a:t> Association</a:t>
            </a:r>
            <a:r>
              <a:rPr lang="en-GB">
                <a:solidFill>
                  <a:srgbClr val="0000FF"/>
                </a:solidFill>
              </a:rPr>
              <a:t> </a:t>
            </a:r>
            <a:endParaRPr lang="en-US">
              <a:solidFill>
                <a:srgbClr val="0000FF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EAFF5C-A20F-444D-98CA-32BE19F0778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>
    <p:wipe dir="r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48450" y="304800"/>
            <a:ext cx="2076450" cy="5791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19100" y="304800"/>
            <a:ext cx="6076950" cy="5791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4M</a:t>
            </a:r>
            <a:r>
              <a:rPr lang="en-GB">
                <a:solidFill>
                  <a:srgbClr val="0066CC"/>
                </a:solidFill>
              </a:rPr>
              <a:t> Association</a:t>
            </a:r>
            <a:r>
              <a:rPr lang="en-GB">
                <a:solidFill>
                  <a:srgbClr val="0000FF"/>
                </a:solidFill>
              </a:rPr>
              <a:t> </a:t>
            </a:r>
            <a:endParaRPr lang="en-US">
              <a:solidFill>
                <a:srgbClr val="0000FF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3C4692-953F-4DDA-8ABE-2EAF6F9DCF0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>
    <p:wipe dir="r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9100" y="304800"/>
            <a:ext cx="8305800" cy="685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685800" y="990600"/>
            <a:ext cx="7772400" cy="5105400"/>
          </a:xfrm>
        </p:spPr>
        <p:txBody>
          <a:bodyPr/>
          <a:lstStyle/>
          <a:p>
            <a:pPr lvl="0"/>
            <a:endParaRPr lang="en-GB" noProof="0" smtClean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4M</a:t>
            </a:r>
            <a:r>
              <a:rPr lang="en-GB">
                <a:solidFill>
                  <a:srgbClr val="0066CC"/>
                </a:solidFill>
              </a:rPr>
              <a:t> Association</a:t>
            </a:r>
            <a:r>
              <a:rPr lang="en-GB">
                <a:solidFill>
                  <a:srgbClr val="0000FF"/>
                </a:solidFill>
              </a:rPr>
              <a:t> </a:t>
            </a:r>
            <a:endParaRPr lang="en-US">
              <a:solidFill>
                <a:srgbClr val="0000FF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FF5D52-AD7B-4A28-A674-A4673093CB0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>
    <p:wipe dir="r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4M</a:t>
            </a:r>
            <a:r>
              <a:rPr lang="en-GB">
                <a:solidFill>
                  <a:srgbClr val="0066CC"/>
                </a:solidFill>
              </a:rPr>
              <a:t> Association</a:t>
            </a:r>
            <a:r>
              <a:rPr lang="en-GB">
                <a:solidFill>
                  <a:srgbClr val="0000FF"/>
                </a:solidFill>
              </a:rPr>
              <a:t> </a:t>
            </a:r>
            <a:endParaRPr lang="en-US">
              <a:solidFill>
                <a:srgbClr val="0000FF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4D9927-0034-4F08-B6FB-04ED358F4E4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>
    <p:wipe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4M</a:t>
            </a:r>
            <a:r>
              <a:rPr lang="en-GB">
                <a:solidFill>
                  <a:srgbClr val="0066CC"/>
                </a:solidFill>
              </a:rPr>
              <a:t> Association</a:t>
            </a:r>
            <a:r>
              <a:rPr lang="en-GB">
                <a:solidFill>
                  <a:srgbClr val="0000FF"/>
                </a:solidFill>
              </a:rPr>
              <a:t> </a:t>
            </a:r>
            <a:endParaRPr lang="en-US">
              <a:solidFill>
                <a:srgbClr val="0000FF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847773-1D33-4C86-9269-BD17739DC75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>
    <p:wipe dir="r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990600"/>
            <a:ext cx="3810000" cy="5105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90600"/>
            <a:ext cx="3810000" cy="5105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4M</a:t>
            </a:r>
            <a:r>
              <a:rPr lang="en-GB">
                <a:solidFill>
                  <a:srgbClr val="0066CC"/>
                </a:solidFill>
              </a:rPr>
              <a:t> Association</a:t>
            </a:r>
            <a:r>
              <a:rPr lang="en-GB">
                <a:solidFill>
                  <a:srgbClr val="0000FF"/>
                </a:solidFill>
              </a:rPr>
              <a:t> </a:t>
            </a:r>
            <a:endParaRPr lang="en-US">
              <a:solidFill>
                <a:srgbClr val="0000FF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520D90-3DC9-4B92-A994-97ECC297296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>
    <p:wipe dir="r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4M</a:t>
            </a:r>
            <a:r>
              <a:rPr lang="en-GB">
                <a:solidFill>
                  <a:srgbClr val="0066CC"/>
                </a:solidFill>
              </a:rPr>
              <a:t> Association</a:t>
            </a:r>
            <a:r>
              <a:rPr lang="en-GB">
                <a:solidFill>
                  <a:srgbClr val="0000FF"/>
                </a:solidFill>
              </a:rPr>
              <a:t> </a:t>
            </a:r>
            <a:endParaRPr lang="en-US">
              <a:solidFill>
                <a:srgbClr val="0000FF"/>
              </a:solidFill>
            </a:endParaRPr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8743EB-1493-45A4-ABCD-EF05D48F800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>
    <p:wipe dir="r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4M</a:t>
            </a:r>
            <a:r>
              <a:rPr lang="en-GB">
                <a:solidFill>
                  <a:srgbClr val="0066CC"/>
                </a:solidFill>
              </a:rPr>
              <a:t> Association</a:t>
            </a:r>
            <a:r>
              <a:rPr lang="en-GB">
                <a:solidFill>
                  <a:srgbClr val="0000FF"/>
                </a:solidFill>
              </a:rPr>
              <a:t> </a:t>
            </a:r>
            <a:endParaRPr lang="en-US">
              <a:solidFill>
                <a:srgbClr val="0000FF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9FF105-1773-41FC-AD74-09BB731288A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>
    <p:wipe dir="r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4M</a:t>
            </a:r>
            <a:r>
              <a:rPr lang="en-GB">
                <a:solidFill>
                  <a:srgbClr val="0066CC"/>
                </a:solidFill>
              </a:rPr>
              <a:t> Association</a:t>
            </a:r>
            <a:r>
              <a:rPr lang="en-GB">
                <a:solidFill>
                  <a:srgbClr val="0000FF"/>
                </a:solidFill>
              </a:rPr>
              <a:t> </a:t>
            </a:r>
            <a:endParaRPr lang="en-US">
              <a:solidFill>
                <a:srgbClr val="0000FF"/>
              </a:solidFill>
            </a:endParaRPr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B5CFC2-66AC-4FD5-A970-97F590CA335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>
    <p:wipe dir="r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4M</a:t>
            </a:r>
            <a:r>
              <a:rPr lang="en-GB">
                <a:solidFill>
                  <a:srgbClr val="0066CC"/>
                </a:solidFill>
              </a:rPr>
              <a:t> Association</a:t>
            </a:r>
            <a:r>
              <a:rPr lang="en-GB">
                <a:solidFill>
                  <a:srgbClr val="0000FF"/>
                </a:solidFill>
              </a:rPr>
              <a:t> </a:t>
            </a:r>
            <a:endParaRPr lang="en-US">
              <a:solidFill>
                <a:srgbClr val="0000FF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D7ECB8-D317-4235-92FC-B63443A89A0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>
    <p:wipe dir="r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4M</a:t>
            </a:r>
            <a:r>
              <a:rPr lang="en-GB">
                <a:solidFill>
                  <a:srgbClr val="0066CC"/>
                </a:solidFill>
              </a:rPr>
              <a:t> Association</a:t>
            </a:r>
            <a:r>
              <a:rPr lang="en-GB">
                <a:solidFill>
                  <a:srgbClr val="0000FF"/>
                </a:solidFill>
              </a:rPr>
              <a:t> </a:t>
            </a:r>
            <a:endParaRPr lang="en-US">
              <a:solidFill>
                <a:srgbClr val="0000FF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C4CB88-C97C-4E7F-8633-BCA138EA035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>
    <p:wipe dir="r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19100" y="304800"/>
            <a:ext cx="83058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762000" y="6400800"/>
            <a:ext cx="8001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>
                <a:solidFill>
                  <a:srgbClr val="FF3300"/>
                </a:solidFill>
                <a:latin typeface="Verdana" pitchFamily="34" charset="0"/>
                <a:cs typeface="Times New Roman" pitchFamily="18" charset="0"/>
              </a:defRPr>
            </a:lvl1pPr>
          </a:lstStyle>
          <a:p>
            <a:pPr>
              <a:defRPr/>
            </a:pPr>
            <a:r>
              <a:rPr lang="en-GB"/>
              <a:t>4M</a:t>
            </a:r>
            <a:r>
              <a:rPr lang="en-GB">
                <a:solidFill>
                  <a:srgbClr val="0066CC"/>
                </a:solidFill>
              </a:rPr>
              <a:t> Association</a:t>
            </a:r>
            <a:r>
              <a:rPr lang="en-GB">
                <a:solidFill>
                  <a:srgbClr val="0000FF"/>
                </a:solidFill>
              </a:rPr>
              <a:t> </a:t>
            </a:r>
            <a:endParaRPr lang="en-US">
              <a:solidFill>
                <a:srgbClr val="0000FF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3995738" y="6400800"/>
            <a:ext cx="685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="0"/>
            </a:lvl1pPr>
          </a:lstStyle>
          <a:p>
            <a:pPr>
              <a:defRPr/>
            </a:pPr>
            <a:fld id="{9FF26E8A-A75C-4FDD-BBAD-53CE41DD15A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2" name="Rectangle 11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990600"/>
            <a:ext cx="7772400" cy="510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1038" name="Rectangle 14"/>
          <p:cNvSpPr>
            <a:spLocks noChangeArrowheads="1"/>
          </p:cNvSpPr>
          <p:nvPr userDrawn="1"/>
        </p:nvSpPr>
        <p:spPr bwMode="auto">
          <a:xfrm>
            <a:off x="4305300" y="31623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endParaRPr lang="en-GB"/>
          </a:p>
        </p:txBody>
      </p:sp>
      <p:pic>
        <p:nvPicPr>
          <p:cNvPr id="1031" name="Picture 13" descr="logo_1"/>
          <p:cNvPicPr>
            <a:picLocks noChangeAspect="1" noChangeArrowheads="1"/>
          </p:cNvPicPr>
          <p:nvPr userDrawn="1"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8458200" y="152400"/>
            <a:ext cx="533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39" name="Text Box 15"/>
          <p:cNvSpPr txBox="1">
            <a:spLocks noChangeArrowheads="1"/>
          </p:cNvSpPr>
          <p:nvPr userDrawn="1"/>
        </p:nvSpPr>
        <p:spPr bwMode="auto">
          <a:xfrm>
            <a:off x="304800" y="6477000"/>
            <a:ext cx="992188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000" b="0">
                <a:cs typeface="Times New Roman" pitchFamily="18" charset="0"/>
              </a:rPr>
              <a:t>4M Association</a:t>
            </a:r>
            <a:endParaRPr lang="en-GB" sz="1000" b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8" r:id="rId1"/>
    <p:sldLayoutId id="2147483727" r:id="rId2"/>
    <p:sldLayoutId id="2147483728" r:id="rId3"/>
    <p:sldLayoutId id="2147483729" r:id="rId4"/>
    <p:sldLayoutId id="2147483730" r:id="rId5"/>
    <p:sldLayoutId id="2147483731" r:id="rId6"/>
    <p:sldLayoutId id="2147483732" r:id="rId7"/>
    <p:sldLayoutId id="2147483733" r:id="rId8"/>
    <p:sldLayoutId id="2147483734" r:id="rId9"/>
    <p:sldLayoutId id="2147483735" r:id="rId10"/>
    <p:sldLayoutId id="2147483736" r:id="rId11"/>
    <p:sldLayoutId id="2147483737" r:id="rId12"/>
  </p:sldLayoutIdLst>
  <p:transition spd="med">
    <p:wipe dir="r"/>
  </p:transition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Arial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Arial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Arial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Arial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60000"/>
        </a:spcBef>
        <a:spcAft>
          <a:spcPct val="0"/>
        </a:spcAft>
        <a:buFont typeface="Wingdings" pitchFamily="2" charset="2"/>
        <a:buChar char="n"/>
        <a:defRPr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Times New Roman" pitchFamily="18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Times New Roman" pitchFamily="18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pitchFamily="18" charset="0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pitchFamily="18" charset="0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pitchFamily="18" charset="0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pitchFamily="18" charset="0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pitchFamily="18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Footer Placehold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GB" smtClean="0"/>
              <a:t>4M</a:t>
            </a:r>
            <a:r>
              <a:rPr lang="en-GB" smtClean="0">
                <a:solidFill>
                  <a:srgbClr val="0066CC"/>
                </a:solidFill>
              </a:rPr>
              <a:t> Association</a:t>
            </a:r>
            <a:r>
              <a:rPr lang="en-GB" smtClean="0">
                <a:solidFill>
                  <a:srgbClr val="0000FF"/>
                </a:solidFill>
              </a:rPr>
              <a:t> </a:t>
            </a:r>
            <a:endParaRPr lang="en-US" smtClean="0">
              <a:solidFill>
                <a:srgbClr val="0000FF"/>
              </a:solidFill>
            </a:endParaRPr>
          </a:p>
        </p:txBody>
      </p:sp>
      <p:sp>
        <p:nvSpPr>
          <p:cNvPr id="3075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4782B2F3-5271-4F7C-B88C-0EACC343107D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3076" name="Rectangle 2"/>
          <p:cNvSpPr>
            <a:spLocks noGrp="1" noChangeArrowheads="1"/>
          </p:cNvSpPr>
          <p:nvPr>
            <p:ph type="title"/>
          </p:nvPr>
        </p:nvSpPr>
        <p:spPr>
          <a:xfrm>
            <a:off x="438150" y="3600450"/>
            <a:ext cx="8315325" cy="1352550"/>
          </a:xfrm>
        </p:spPr>
        <p:txBody>
          <a:bodyPr/>
          <a:lstStyle/>
          <a:p>
            <a:pPr algn="ctr"/>
            <a:r>
              <a:rPr lang="en-GB" sz="2800" smtClean="0"/>
              <a:t>The 4M Association</a:t>
            </a:r>
            <a:br>
              <a:rPr lang="en-GB" sz="2800" smtClean="0"/>
            </a:br>
            <a:r>
              <a:rPr lang="en-GB" sz="2800" smtClean="0"/>
              <a:t/>
            </a:r>
            <a:br>
              <a:rPr lang="en-GB" sz="2800" smtClean="0"/>
            </a:br>
            <a:r>
              <a:rPr lang="en-GB" sz="1800" smtClean="0"/>
              <a:t>Fourth Meeting – 8</a:t>
            </a:r>
            <a:r>
              <a:rPr lang="en-GB" sz="1800" baseline="30000" smtClean="0"/>
              <a:t>th</a:t>
            </a:r>
            <a:r>
              <a:rPr lang="en-GB" sz="1800" smtClean="0"/>
              <a:t> October 2012</a:t>
            </a:r>
          </a:p>
        </p:txBody>
      </p:sp>
      <p:pic>
        <p:nvPicPr>
          <p:cNvPr id="3077" name="Picture 4" descr="drawing-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2888" y="174625"/>
            <a:ext cx="6486525" cy="717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Footer Placehold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GB" smtClean="0"/>
              <a:t>4M</a:t>
            </a:r>
            <a:r>
              <a:rPr lang="en-GB" smtClean="0">
                <a:solidFill>
                  <a:srgbClr val="0066CC"/>
                </a:solidFill>
              </a:rPr>
              <a:t> Association</a:t>
            </a:r>
            <a:r>
              <a:rPr lang="en-GB" smtClean="0">
                <a:solidFill>
                  <a:srgbClr val="0000FF"/>
                </a:solidFill>
              </a:rPr>
              <a:t> </a:t>
            </a:r>
            <a:endParaRPr lang="en-US" smtClean="0">
              <a:solidFill>
                <a:srgbClr val="0000FF"/>
              </a:solidFill>
            </a:endParaRPr>
          </a:p>
        </p:txBody>
      </p:sp>
      <p:sp>
        <p:nvSpPr>
          <p:cNvPr id="5123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140E46B7-D063-4549-9BBF-1B0DE58921AA}" type="slidenum">
              <a:rPr lang="en-US" smtClean="0"/>
              <a:pPr/>
              <a:t>2</a:t>
            </a:fld>
            <a:endParaRPr lang="en-US" smtClean="0"/>
          </a:p>
        </p:txBody>
      </p:sp>
      <p:sp>
        <p:nvSpPr>
          <p:cNvPr id="512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4M Association</a:t>
            </a:r>
          </a:p>
        </p:txBody>
      </p:sp>
      <p:sp>
        <p:nvSpPr>
          <p:cNvPr id="5125" name="Text Box 3"/>
          <p:cNvSpPr txBox="1">
            <a:spLocks noChangeArrowheads="1"/>
          </p:cNvSpPr>
          <p:nvPr/>
        </p:nvSpPr>
        <p:spPr bwMode="auto">
          <a:xfrm>
            <a:off x="393700" y="1012825"/>
            <a:ext cx="8420100" cy="390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altLang="zh-CN" sz="2000">
                <a:latin typeface="Arial" charset="0"/>
                <a:ea typeface="宋体" pitchFamily="2" charset="-122"/>
                <a:cs typeface="Arial" charset="0"/>
              </a:rPr>
              <a:t>Current</a:t>
            </a:r>
            <a:r>
              <a:rPr lang="en-GB" sz="2000">
                <a:latin typeface="Arial" charset="0"/>
                <a:ea typeface="宋体" pitchFamily="2" charset="-122"/>
                <a:cs typeface="Arial" charset="0"/>
              </a:rPr>
              <a:t> status</a:t>
            </a:r>
          </a:p>
          <a:p>
            <a:pPr>
              <a:spcBef>
                <a:spcPct val="50000"/>
              </a:spcBef>
              <a:buFontTx/>
              <a:buChar char="•"/>
            </a:pPr>
            <a:endParaRPr lang="en-GB" sz="1800">
              <a:latin typeface="Arial" charset="0"/>
              <a:ea typeface="宋体" pitchFamily="2" charset="-122"/>
              <a:cs typeface="Arial" charset="0"/>
            </a:endParaRPr>
          </a:p>
          <a:p>
            <a:pPr>
              <a:spcBef>
                <a:spcPct val="50000"/>
              </a:spcBef>
              <a:buFontTx/>
              <a:buChar char="•"/>
            </a:pPr>
            <a:endParaRPr lang="en-GB" sz="1800">
              <a:latin typeface="Arial" charset="0"/>
              <a:ea typeface="宋体" pitchFamily="2" charset="-122"/>
              <a:cs typeface="Arial" charset="0"/>
            </a:endParaRPr>
          </a:p>
          <a:p>
            <a:pPr lvl="2">
              <a:spcBef>
                <a:spcPct val="50000"/>
              </a:spcBef>
              <a:buFontTx/>
              <a:buChar char="•"/>
            </a:pPr>
            <a:r>
              <a:rPr lang="en-GB" sz="1800">
                <a:latin typeface="Arial" charset="0"/>
                <a:ea typeface="宋体" pitchFamily="2" charset="-122"/>
                <a:cs typeface="Arial" charset="0"/>
              </a:rPr>
              <a:t> </a:t>
            </a:r>
            <a:r>
              <a:rPr lang="en-GB" altLang="zh-CN" sz="2400">
                <a:latin typeface="Arial" charset="0"/>
                <a:ea typeface="宋体" pitchFamily="2" charset="-122"/>
                <a:cs typeface="Arial" charset="0"/>
              </a:rPr>
              <a:t>17 member organisations (15)</a:t>
            </a:r>
          </a:p>
          <a:p>
            <a:pPr lvl="2">
              <a:spcBef>
                <a:spcPct val="50000"/>
              </a:spcBef>
              <a:buFontTx/>
              <a:buChar char="•"/>
            </a:pPr>
            <a:r>
              <a:rPr lang="en-US" altLang="zh-CN" sz="2400">
                <a:latin typeface="Arial" charset="0"/>
                <a:ea typeface="宋体" pitchFamily="2" charset="-122"/>
                <a:cs typeface="Arial" charset="0"/>
              </a:rPr>
              <a:t>   1 individual member (6)</a:t>
            </a:r>
          </a:p>
          <a:p>
            <a:pPr lvl="2">
              <a:spcBef>
                <a:spcPct val="50000"/>
              </a:spcBef>
              <a:buFontTx/>
              <a:buChar char="•"/>
            </a:pPr>
            <a:r>
              <a:rPr lang="zh-CN" altLang="en-GB" sz="2400">
                <a:latin typeface="Arial" charset="0"/>
                <a:ea typeface="宋体" pitchFamily="2" charset="-122"/>
                <a:cs typeface="Arial" charset="0"/>
              </a:rPr>
              <a:t>  </a:t>
            </a:r>
            <a:r>
              <a:rPr lang="en-GB" altLang="zh-CN" sz="2400">
                <a:latin typeface="Arial" charset="0"/>
                <a:ea typeface="宋体" pitchFamily="2" charset="-122"/>
                <a:cs typeface="Arial" charset="0"/>
              </a:rPr>
              <a:t>Renewals due January 2013</a:t>
            </a:r>
            <a:endParaRPr lang="zh-CN" altLang="en-GB" sz="2400">
              <a:latin typeface="Arial" charset="0"/>
              <a:ea typeface="宋体" pitchFamily="2" charset="-122"/>
              <a:cs typeface="Arial" charset="0"/>
            </a:endParaRPr>
          </a:p>
          <a:p>
            <a:pPr>
              <a:spcBef>
                <a:spcPct val="50000"/>
              </a:spcBef>
              <a:buFontTx/>
              <a:buChar char="•"/>
            </a:pPr>
            <a:endParaRPr lang="en-GB">
              <a:ea typeface="宋体" pitchFamily="2" charset="-122"/>
              <a:cs typeface="Arial" charset="0"/>
            </a:endParaRPr>
          </a:p>
          <a:p>
            <a:pPr>
              <a:spcBef>
                <a:spcPct val="50000"/>
              </a:spcBef>
            </a:pPr>
            <a:endParaRPr lang="en-GB" sz="2800">
              <a:solidFill>
                <a:srgbClr val="FF0000"/>
              </a:solidFill>
              <a:ea typeface="宋体" pitchFamily="2" charset="-122"/>
              <a:cs typeface="Arial" charset="0"/>
            </a:endParaRPr>
          </a:p>
        </p:txBody>
      </p:sp>
      <p:pic>
        <p:nvPicPr>
          <p:cNvPr id="5126" name="Picture 4" descr="drawing-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2888" y="174625"/>
            <a:ext cx="6486525" cy="717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Footer Placehold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GB" smtClean="0"/>
              <a:t>4M</a:t>
            </a:r>
            <a:r>
              <a:rPr lang="en-GB" smtClean="0">
                <a:solidFill>
                  <a:srgbClr val="0066CC"/>
                </a:solidFill>
              </a:rPr>
              <a:t> Association</a:t>
            </a:r>
            <a:r>
              <a:rPr lang="en-GB" smtClean="0">
                <a:solidFill>
                  <a:srgbClr val="0000FF"/>
                </a:solidFill>
              </a:rPr>
              <a:t> </a:t>
            </a:r>
            <a:endParaRPr lang="en-US" smtClean="0">
              <a:solidFill>
                <a:srgbClr val="0000FF"/>
              </a:solidFill>
            </a:endParaRPr>
          </a:p>
        </p:txBody>
      </p:sp>
      <p:sp>
        <p:nvSpPr>
          <p:cNvPr id="6147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7BFDDCFF-C1C9-41C3-A352-9C308047EEDF}" type="slidenum">
              <a:rPr lang="en-US" smtClean="0"/>
              <a:pPr/>
              <a:t>3</a:t>
            </a:fld>
            <a:endParaRPr lang="en-US" smtClean="0"/>
          </a:p>
        </p:txBody>
      </p:sp>
      <p:sp>
        <p:nvSpPr>
          <p:cNvPr id="614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4M Association</a:t>
            </a:r>
          </a:p>
        </p:txBody>
      </p:sp>
      <p:sp>
        <p:nvSpPr>
          <p:cNvPr id="6149" name="Text Box 3"/>
          <p:cNvSpPr txBox="1">
            <a:spLocks noChangeArrowheads="1"/>
          </p:cNvSpPr>
          <p:nvPr/>
        </p:nvSpPr>
        <p:spPr bwMode="auto">
          <a:xfrm>
            <a:off x="441325" y="787400"/>
            <a:ext cx="8124825" cy="5802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2000">
                <a:latin typeface="Arial" charset="0"/>
                <a:cs typeface="Arial" charset="0"/>
              </a:rPr>
              <a:t>Financial </a:t>
            </a:r>
            <a:r>
              <a:rPr lang="en-GB" altLang="zh-CN" sz="2000">
                <a:latin typeface="Arial" charset="0"/>
                <a:ea typeface="宋体" pitchFamily="2" charset="-122"/>
                <a:cs typeface="Arial" charset="0"/>
              </a:rPr>
              <a:t>summary</a:t>
            </a:r>
            <a:endParaRPr lang="en-GB" sz="2000">
              <a:latin typeface="Arial" charset="0"/>
              <a:ea typeface="宋体" pitchFamily="2" charset="-122"/>
              <a:cs typeface="Arial" charset="0"/>
            </a:endParaRPr>
          </a:p>
          <a:p>
            <a:pPr>
              <a:spcBef>
                <a:spcPct val="50000"/>
              </a:spcBef>
            </a:pPr>
            <a:r>
              <a:rPr lang="en-GB" altLang="zh-CN" sz="1800">
                <a:latin typeface="Arial" charset="0"/>
                <a:ea typeface="宋体" pitchFamily="2" charset="-122"/>
              </a:rPr>
              <a:t>Balance brought forward</a:t>
            </a:r>
            <a:r>
              <a:rPr lang="en-GB" sz="1800">
                <a:latin typeface="Arial" charset="0"/>
                <a:ea typeface="宋体" pitchFamily="2" charset="-122"/>
              </a:rPr>
              <a:t>                           =  £25,257 (</a:t>
            </a:r>
            <a:r>
              <a:rPr lang="en-GB" sz="1800">
                <a:solidFill>
                  <a:srgbClr val="FF0000"/>
                </a:solidFill>
                <a:latin typeface="Arial" charset="0"/>
                <a:ea typeface="宋体" pitchFamily="2" charset="-122"/>
              </a:rPr>
              <a:t>about €31,388</a:t>
            </a:r>
            <a:r>
              <a:rPr lang="en-GB" sz="1800">
                <a:latin typeface="Arial" charset="0"/>
                <a:ea typeface="宋体" pitchFamily="2" charset="-122"/>
              </a:rPr>
              <a:t>)</a:t>
            </a:r>
          </a:p>
          <a:p>
            <a:pPr>
              <a:spcBef>
                <a:spcPct val="50000"/>
              </a:spcBef>
            </a:pPr>
            <a:r>
              <a:rPr lang="en-GB" sz="1800">
                <a:latin typeface="Arial" charset="0"/>
                <a:ea typeface="宋体" pitchFamily="2" charset="-122"/>
              </a:rPr>
              <a:t>Income from memberships                       </a:t>
            </a:r>
            <a:r>
              <a:rPr lang="en-GB" altLang="zh-CN" sz="1800">
                <a:latin typeface="Arial" charset="0"/>
                <a:ea typeface="宋体" pitchFamily="2" charset="-122"/>
              </a:rPr>
              <a:t> </a:t>
            </a:r>
            <a:r>
              <a:rPr lang="en-GB" sz="1800">
                <a:latin typeface="Arial" charset="0"/>
                <a:cs typeface="Arial" charset="0"/>
              </a:rPr>
              <a:t>=  £ 6</a:t>
            </a:r>
            <a:r>
              <a:rPr lang="en-GB" altLang="zh-CN" sz="1800">
                <a:latin typeface="Arial" charset="0"/>
                <a:ea typeface="宋体" pitchFamily="2" charset="-122"/>
              </a:rPr>
              <a:t>,806</a:t>
            </a:r>
          </a:p>
          <a:p>
            <a:pPr>
              <a:spcBef>
                <a:spcPct val="50000"/>
              </a:spcBef>
            </a:pPr>
            <a:r>
              <a:rPr lang="en-GB" altLang="zh-CN" sz="1800">
                <a:latin typeface="Arial" charset="0"/>
                <a:ea typeface="宋体" pitchFamily="2" charset="-122"/>
              </a:rPr>
              <a:t>Refund from 4M2009 publisher	             = £  3,449</a:t>
            </a:r>
          </a:p>
          <a:p>
            <a:pPr>
              <a:spcBef>
                <a:spcPct val="50000"/>
              </a:spcBef>
            </a:pPr>
            <a:r>
              <a:rPr lang="en-GB" sz="1800">
                <a:latin typeface="Arial" charset="0"/>
                <a:cs typeface="Arial" charset="0"/>
              </a:rPr>
              <a:t>Return from 4M2011		           </a:t>
            </a:r>
            <a:r>
              <a:rPr lang="en-GB" altLang="zh-CN" sz="1800">
                <a:latin typeface="Arial" charset="0"/>
                <a:ea typeface="宋体" pitchFamily="2" charset="-122"/>
              </a:rPr>
              <a:t> </a:t>
            </a:r>
            <a:r>
              <a:rPr lang="en-GB" sz="1800">
                <a:latin typeface="Arial" charset="0"/>
                <a:cs typeface="Arial" charset="0"/>
              </a:rPr>
              <a:t>=   </a:t>
            </a:r>
            <a:r>
              <a:rPr lang="en-GB" altLang="zh-CN" sz="1800">
                <a:latin typeface="Arial" charset="0"/>
                <a:ea typeface="宋体" pitchFamily="2" charset="-122"/>
              </a:rPr>
              <a:t>£ 4,762</a:t>
            </a:r>
            <a:r>
              <a:rPr lang="en-GB" sz="1800">
                <a:latin typeface="Arial" charset="0"/>
                <a:cs typeface="Arial" charset="0"/>
              </a:rPr>
              <a:t>		</a:t>
            </a:r>
          </a:p>
          <a:p>
            <a:pPr>
              <a:spcBef>
                <a:spcPct val="50000"/>
              </a:spcBef>
            </a:pPr>
            <a:r>
              <a:rPr lang="en-GB" sz="1800">
                <a:latin typeface="Arial" charset="0"/>
                <a:cs typeface="Arial" charset="0"/>
              </a:rPr>
              <a:t>			Total income    =   £</a:t>
            </a:r>
            <a:r>
              <a:rPr lang="en-GB" sz="1800" u="sng">
                <a:latin typeface="Arial" charset="0"/>
                <a:cs typeface="Arial" charset="0"/>
              </a:rPr>
              <a:t>40,274</a:t>
            </a:r>
            <a:endParaRPr lang="en-GB" altLang="zh-CN" sz="1800" u="sng">
              <a:latin typeface="Arial" charset="0"/>
              <a:ea typeface="宋体" pitchFamily="2" charset="-122"/>
            </a:endParaRPr>
          </a:p>
          <a:p>
            <a:pPr>
              <a:spcBef>
                <a:spcPct val="50000"/>
              </a:spcBef>
            </a:pPr>
            <a:r>
              <a:rPr lang="en-GB" sz="1800">
                <a:latin typeface="Arial" charset="0"/>
                <a:cs typeface="Arial" charset="0"/>
              </a:rPr>
              <a:t>  		</a:t>
            </a:r>
            <a:endParaRPr lang="en-GB" sz="900">
              <a:latin typeface="Arial" charset="0"/>
              <a:cs typeface="Arial" charset="0"/>
            </a:endParaRPr>
          </a:p>
          <a:p>
            <a:pPr>
              <a:spcBef>
                <a:spcPct val="50000"/>
              </a:spcBef>
            </a:pPr>
            <a:r>
              <a:rPr lang="en-GB" sz="1800">
                <a:latin typeface="Arial" charset="0"/>
                <a:cs typeface="Arial" charset="0"/>
              </a:rPr>
              <a:t>C. Matthews time  			=  £2,112</a:t>
            </a:r>
          </a:p>
          <a:p>
            <a:pPr>
              <a:spcBef>
                <a:spcPct val="50000"/>
              </a:spcBef>
            </a:pPr>
            <a:r>
              <a:rPr lang="en-GB" sz="1800">
                <a:latin typeface="Arial" charset="0"/>
                <a:cs typeface="Arial" charset="0"/>
              </a:rPr>
              <a:t>Travel  (</a:t>
            </a:r>
            <a:r>
              <a:rPr lang="en-GB" sz="1800" b="0">
                <a:latin typeface="Arial" charset="0"/>
                <a:cs typeface="Arial" charset="0"/>
              </a:rPr>
              <a:t>Matthews=&gt;UoB, Dimov =&gt;USA </a:t>
            </a:r>
            <a:r>
              <a:rPr lang="en-GB" sz="1800">
                <a:latin typeface="Arial" charset="0"/>
                <a:cs typeface="Arial" charset="0"/>
              </a:rPr>
              <a:t>)  	=  £2,205</a:t>
            </a:r>
          </a:p>
          <a:p>
            <a:pPr>
              <a:spcBef>
                <a:spcPct val="50000"/>
              </a:spcBef>
            </a:pPr>
            <a:r>
              <a:rPr lang="en-GB" altLang="zh-CN" sz="1800">
                <a:latin typeface="Arial" charset="0"/>
                <a:ea typeface="宋体" pitchFamily="2" charset="-122"/>
              </a:rPr>
              <a:t>4 bursaries DTU Summer school</a:t>
            </a:r>
            <a:r>
              <a:rPr lang="en-GB" sz="1800">
                <a:latin typeface="Arial" charset="0"/>
                <a:cs typeface="Arial" charset="0"/>
              </a:rPr>
              <a:t> 		 = £</a:t>
            </a:r>
            <a:r>
              <a:rPr lang="en-GB" altLang="zh-CN" sz="1800">
                <a:latin typeface="Arial" charset="0"/>
                <a:ea typeface="宋体" pitchFamily="2" charset="-122"/>
              </a:rPr>
              <a:t>1</a:t>
            </a:r>
            <a:r>
              <a:rPr lang="en-GB" sz="1800">
                <a:latin typeface="Arial" charset="0"/>
                <a:cs typeface="Arial" charset="0"/>
              </a:rPr>
              <a:t>,</a:t>
            </a:r>
            <a:r>
              <a:rPr lang="en-GB" altLang="zh-CN" sz="1800">
                <a:latin typeface="Arial" charset="0"/>
                <a:ea typeface="宋体" pitchFamily="2" charset="-122"/>
              </a:rPr>
              <a:t>285   (€1,600)</a:t>
            </a:r>
            <a:endParaRPr lang="en-GB" sz="1800">
              <a:latin typeface="Arial" charset="0"/>
              <a:cs typeface="Arial" charset="0"/>
            </a:endParaRPr>
          </a:p>
          <a:p>
            <a:pPr>
              <a:spcBef>
                <a:spcPct val="50000"/>
              </a:spcBef>
            </a:pPr>
            <a:r>
              <a:rPr lang="en-GB" sz="1800">
                <a:latin typeface="Arial" charset="0"/>
                <a:cs typeface="Arial" charset="0"/>
              </a:rPr>
              <a:t>Domain name (4m-association.org)	=       £66</a:t>
            </a:r>
          </a:p>
          <a:p>
            <a:pPr>
              <a:spcBef>
                <a:spcPct val="50000"/>
              </a:spcBef>
            </a:pPr>
            <a:r>
              <a:rPr lang="en-GB" sz="1800">
                <a:latin typeface="Arial" charset="0"/>
                <a:cs typeface="Arial" charset="0"/>
              </a:rPr>
              <a:t>Web hosting costs until Sept 2012	=     £710</a:t>
            </a:r>
          </a:p>
          <a:p>
            <a:pPr>
              <a:spcBef>
                <a:spcPct val="50000"/>
              </a:spcBef>
            </a:pPr>
            <a:r>
              <a:rPr lang="en-GB" sz="1800">
                <a:latin typeface="Arial" charset="0"/>
                <a:cs typeface="Arial" charset="0"/>
              </a:rPr>
              <a:t>		             Total outgoings    =  £</a:t>
            </a:r>
            <a:r>
              <a:rPr lang="en-GB" sz="1800" u="sng">
                <a:latin typeface="Arial" charset="0"/>
                <a:cs typeface="Arial" charset="0"/>
              </a:rPr>
              <a:t>6,378</a:t>
            </a:r>
            <a:r>
              <a:rPr lang="en-GB" sz="1800">
                <a:latin typeface="Arial" charset="0"/>
                <a:cs typeface="Arial" charset="0"/>
              </a:rPr>
              <a:t>	    </a:t>
            </a:r>
            <a:endParaRPr lang="en-GB" altLang="zh-CN" sz="1800">
              <a:latin typeface="Arial" charset="0"/>
              <a:ea typeface="宋体" pitchFamily="2" charset="-122"/>
            </a:endParaRPr>
          </a:p>
          <a:p>
            <a:pPr>
              <a:spcBef>
                <a:spcPct val="50000"/>
              </a:spcBef>
            </a:pPr>
            <a:r>
              <a:rPr lang="en-US" altLang="zh-CN" sz="1800">
                <a:latin typeface="Arial" charset="0"/>
                <a:ea typeface="宋体" pitchFamily="2" charset="-122"/>
              </a:rPr>
              <a:t>In hand					= </a:t>
            </a:r>
            <a:r>
              <a:rPr lang="en-GB" altLang="zh-CN" sz="1800" u="sng">
                <a:latin typeface="Arial" charset="0"/>
                <a:ea typeface="宋体" pitchFamily="2" charset="-122"/>
              </a:rPr>
              <a:t> 33</a:t>
            </a:r>
            <a:r>
              <a:rPr lang="en-GB" sz="1800" u="sng">
                <a:latin typeface="Arial" charset="0"/>
              </a:rPr>
              <a:t>,896   (</a:t>
            </a:r>
            <a:r>
              <a:rPr lang="en-GB" sz="1800">
                <a:solidFill>
                  <a:srgbClr val="FF0000"/>
                </a:solidFill>
                <a:latin typeface="Arial" charset="0"/>
              </a:rPr>
              <a:t>about €42,127</a:t>
            </a:r>
            <a:r>
              <a:rPr lang="en-GB" sz="1800" u="sng">
                <a:latin typeface="Arial" charset="0"/>
              </a:rPr>
              <a:t>)</a:t>
            </a:r>
            <a:endParaRPr lang="en-GB" sz="1800" u="sng">
              <a:solidFill>
                <a:srgbClr val="FF0000"/>
              </a:solidFill>
              <a:latin typeface="Arial" charset="0"/>
            </a:endParaRPr>
          </a:p>
        </p:txBody>
      </p:sp>
      <p:pic>
        <p:nvPicPr>
          <p:cNvPr id="6150" name="Picture 4" descr="drawing-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2888" y="174625"/>
            <a:ext cx="6486525" cy="717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Footer Placehold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GB" smtClean="0"/>
              <a:t>4M</a:t>
            </a:r>
            <a:r>
              <a:rPr lang="en-GB" smtClean="0">
                <a:solidFill>
                  <a:srgbClr val="0066CC"/>
                </a:solidFill>
              </a:rPr>
              <a:t> Association</a:t>
            </a:r>
            <a:r>
              <a:rPr lang="en-GB" smtClean="0">
                <a:solidFill>
                  <a:srgbClr val="0000FF"/>
                </a:solidFill>
              </a:rPr>
              <a:t> </a:t>
            </a:r>
            <a:endParaRPr lang="en-US" smtClean="0">
              <a:solidFill>
                <a:srgbClr val="0000FF"/>
              </a:solidFill>
            </a:endParaRPr>
          </a:p>
        </p:txBody>
      </p:sp>
      <p:sp>
        <p:nvSpPr>
          <p:cNvPr id="7171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9A059A18-367F-439E-84B1-F49CEC0F12D7}" type="slidenum">
              <a:rPr lang="en-US" smtClean="0"/>
              <a:pPr/>
              <a:t>4</a:t>
            </a:fld>
            <a:endParaRPr lang="en-US" smtClean="0"/>
          </a:p>
        </p:txBody>
      </p:sp>
      <p:sp>
        <p:nvSpPr>
          <p:cNvPr id="717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4M Association</a:t>
            </a:r>
          </a:p>
        </p:txBody>
      </p:sp>
      <p:sp>
        <p:nvSpPr>
          <p:cNvPr id="7173" name="Text Box 3"/>
          <p:cNvSpPr txBox="1">
            <a:spLocks noChangeArrowheads="1"/>
          </p:cNvSpPr>
          <p:nvPr/>
        </p:nvSpPr>
        <p:spPr bwMode="auto">
          <a:xfrm>
            <a:off x="441325" y="889000"/>
            <a:ext cx="8124825" cy="526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GB" altLang="zh-CN" sz="2400" dirty="0">
                <a:latin typeface="Arial" charset="0"/>
                <a:ea typeface="宋体" pitchFamily="2" charset="-122"/>
                <a:cs typeface="Arial" charset="0"/>
              </a:rPr>
              <a:t>4M2011 Conference Account</a:t>
            </a:r>
            <a:endParaRPr lang="en-GB" sz="2400" dirty="0">
              <a:latin typeface="Arial" charset="0"/>
              <a:ea typeface="宋体" pitchFamily="2" charset="-122"/>
              <a:cs typeface="Arial" charset="0"/>
            </a:endParaRPr>
          </a:p>
          <a:p>
            <a:pPr>
              <a:spcBef>
                <a:spcPct val="50000"/>
              </a:spcBef>
              <a:defRPr/>
            </a:pPr>
            <a:r>
              <a:rPr lang="en-GB" dirty="0">
                <a:latin typeface="Arial" charset="0"/>
                <a:ea typeface="宋体" pitchFamily="2" charset="-122"/>
                <a:cs typeface="Arial" charset="0"/>
              </a:rPr>
              <a:t>Income :</a:t>
            </a:r>
          </a:p>
          <a:p>
            <a:pPr>
              <a:spcBef>
                <a:spcPct val="50000"/>
              </a:spcBef>
              <a:defRPr/>
            </a:pPr>
            <a:r>
              <a:rPr lang="en-GB" altLang="zh-CN" dirty="0">
                <a:latin typeface="Arial" charset="0"/>
                <a:ea typeface="宋体" pitchFamily="2" charset="-122"/>
                <a:cs typeface="Arial" charset="0"/>
              </a:rPr>
              <a:t>Registrations &amp; sponsorship</a:t>
            </a:r>
            <a:r>
              <a:rPr lang="en-GB" dirty="0">
                <a:latin typeface="Arial" charset="0"/>
                <a:ea typeface="宋体" pitchFamily="2" charset="-122"/>
                <a:cs typeface="Arial" charset="0"/>
              </a:rPr>
              <a:t>                      </a:t>
            </a:r>
            <a:r>
              <a:rPr lang="en-GB" altLang="zh-CN" dirty="0">
                <a:latin typeface="Arial" charset="0"/>
                <a:ea typeface="宋体" pitchFamily="2" charset="-122"/>
                <a:cs typeface="Arial" charset="0"/>
              </a:rPr>
              <a:t>	</a:t>
            </a:r>
            <a:r>
              <a:rPr lang="en-GB" dirty="0">
                <a:latin typeface="Arial" charset="0"/>
                <a:ea typeface="宋体" pitchFamily="2" charset="-122"/>
                <a:cs typeface="Arial" charset="0"/>
              </a:rPr>
              <a:t>=  </a:t>
            </a:r>
            <a:r>
              <a:rPr lang="en-GB" altLang="zh-CN" dirty="0">
                <a:latin typeface="Arial" charset="0"/>
                <a:ea typeface="宋体" pitchFamily="2" charset="-122"/>
                <a:cs typeface="Arial" charset="0"/>
              </a:rPr>
              <a:t> </a:t>
            </a:r>
            <a:r>
              <a:rPr lang="en-GB" altLang="zh-CN" u="sng" dirty="0">
                <a:latin typeface="Arial" charset="0"/>
                <a:ea typeface="宋体" pitchFamily="2" charset="-122"/>
                <a:cs typeface="Arial" charset="0"/>
              </a:rPr>
              <a:t>£</a:t>
            </a:r>
            <a:r>
              <a:rPr lang="en-GB" u="sng" dirty="0">
                <a:latin typeface="Arial" charset="0"/>
                <a:ea typeface="宋体" pitchFamily="2" charset="-122"/>
                <a:cs typeface="Arial" charset="0"/>
              </a:rPr>
              <a:t>38,361</a:t>
            </a:r>
          </a:p>
          <a:p>
            <a:pPr>
              <a:spcBef>
                <a:spcPct val="50000"/>
              </a:spcBef>
              <a:defRPr/>
            </a:pPr>
            <a:r>
              <a:rPr lang="en-GB" altLang="zh-CN" dirty="0">
                <a:latin typeface="Arial" charset="0"/>
                <a:ea typeface="宋体" pitchFamily="2" charset="-122"/>
                <a:cs typeface="Arial" charset="0"/>
              </a:rPr>
              <a:t>			</a:t>
            </a:r>
            <a:r>
              <a:rPr lang="en-GB" dirty="0">
                <a:latin typeface="Arial" charset="0"/>
                <a:ea typeface="宋体" pitchFamily="2" charset="-122"/>
                <a:cs typeface="Arial" charset="0"/>
              </a:rPr>
              <a:t>		</a:t>
            </a:r>
          </a:p>
          <a:p>
            <a:pPr>
              <a:spcBef>
                <a:spcPct val="50000"/>
              </a:spcBef>
              <a:defRPr/>
            </a:pPr>
            <a:r>
              <a:rPr lang="en-GB" dirty="0">
                <a:latin typeface="Arial" charset="0"/>
                <a:ea typeface="宋体" pitchFamily="2" charset="-122"/>
                <a:cs typeface="Arial" charset="0"/>
              </a:rPr>
              <a:t>Outgoings:</a:t>
            </a:r>
          </a:p>
          <a:p>
            <a:pPr>
              <a:spcBef>
                <a:spcPct val="50000"/>
              </a:spcBef>
              <a:defRPr/>
            </a:pPr>
            <a:r>
              <a:rPr lang="en-GB" altLang="zh-CN" dirty="0">
                <a:latin typeface="Arial" charset="0"/>
                <a:ea typeface="宋体" pitchFamily="2" charset="-122"/>
                <a:cs typeface="Arial" charset="0"/>
              </a:rPr>
              <a:t>Online publishing</a:t>
            </a:r>
            <a:r>
              <a:rPr lang="en-GB" dirty="0">
                <a:latin typeface="Arial" charset="0"/>
                <a:ea typeface="宋体" pitchFamily="2" charset="-122"/>
                <a:cs typeface="Arial" charset="0"/>
              </a:rPr>
              <a:t>  </a:t>
            </a:r>
            <a:r>
              <a:rPr lang="en-GB" altLang="zh-CN" dirty="0">
                <a:latin typeface="Arial" charset="0"/>
                <a:ea typeface="宋体" pitchFamily="2" charset="-122"/>
                <a:cs typeface="Arial" charset="0"/>
              </a:rPr>
              <a:t>&amp; proceedings		=  £</a:t>
            </a:r>
            <a:r>
              <a:rPr lang="en-GB" altLang="zh-CN" dirty="0">
                <a:ea typeface="宋体" pitchFamily="2" charset="-122"/>
                <a:cs typeface="Arial" charset="0"/>
              </a:rPr>
              <a:t>  </a:t>
            </a:r>
            <a:r>
              <a:rPr lang="en-GB" altLang="zh-CN" dirty="0">
                <a:latin typeface="+mn-lt"/>
                <a:ea typeface="宋体" pitchFamily="2" charset="-122"/>
                <a:cs typeface="Arial" charset="0"/>
              </a:rPr>
              <a:t>3</a:t>
            </a:r>
            <a:r>
              <a:rPr lang="en-GB" dirty="0">
                <a:latin typeface="Arial" charset="0"/>
                <a:ea typeface="宋体" pitchFamily="2" charset="-122"/>
                <a:cs typeface="Arial" charset="0"/>
              </a:rPr>
              <a:t>,895</a:t>
            </a:r>
          </a:p>
          <a:p>
            <a:pPr>
              <a:spcBef>
                <a:spcPct val="50000"/>
              </a:spcBef>
              <a:defRPr/>
            </a:pPr>
            <a:r>
              <a:rPr lang="en-GB" altLang="zh-CN" dirty="0">
                <a:latin typeface="Arial" charset="0"/>
                <a:ea typeface="宋体" pitchFamily="2" charset="-122"/>
                <a:cs typeface="Arial" charset="0"/>
              </a:rPr>
              <a:t>Invoice HSG-IMAT</a:t>
            </a:r>
            <a:r>
              <a:rPr lang="en-GB" dirty="0">
                <a:latin typeface="Arial" charset="0"/>
                <a:ea typeface="宋体" pitchFamily="2" charset="-122"/>
                <a:cs typeface="Arial" charset="0"/>
              </a:rPr>
              <a:t> </a:t>
            </a:r>
            <a:r>
              <a:rPr lang="zh-CN" altLang="en-GB" dirty="0">
                <a:latin typeface="Arial" charset="0"/>
                <a:ea typeface="宋体" pitchFamily="2" charset="-122"/>
                <a:cs typeface="Arial" charset="0"/>
              </a:rPr>
              <a:t>（</a:t>
            </a:r>
            <a:r>
              <a:rPr lang="en-GB" altLang="zh-CN" dirty="0">
                <a:latin typeface="Arial" charset="0"/>
                <a:ea typeface="宋体" pitchFamily="2" charset="-122"/>
                <a:cs typeface="Arial" charset="0"/>
              </a:rPr>
              <a:t>local organiser</a:t>
            </a:r>
            <a:r>
              <a:rPr lang="zh-CN" altLang="en-GB" dirty="0">
                <a:latin typeface="Arial" charset="0"/>
                <a:ea typeface="宋体" pitchFamily="2" charset="-122"/>
                <a:cs typeface="Arial" charset="0"/>
              </a:rPr>
              <a:t>）               	</a:t>
            </a:r>
            <a:r>
              <a:rPr lang="en-GB" dirty="0">
                <a:latin typeface="Arial" charset="0"/>
                <a:ea typeface="宋体" pitchFamily="2" charset="-122"/>
                <a:cs typeface="Arial" charset="0"/>
              </a:rPr>
              <a:t>=  £</a:t>
            </a:r>
            <a:r>
              <a:rPr lang="en-GB" altLang="zh-CN" dirty="0">
                <a:latin typeface="Arial" charset="0"/>
                <a:ea typeface="宋体" pitchFamily="2" charset="-122"/>
                <a:cs typeface="Arial" charset="0"/>
              </a:rPr>
              <a:t>22,249</a:t>
            </a:r>
          </a:p>
          <a:p>
            <a:pPr>
              <a:spcBef>
                <a:spcPct val="50000"/>
              </a:spcBef>
              <a:defRPr/>
            </a:pPr>
            <a:r>
              <a:rPr lang="en-US" altLang="zh-CN" dirty="0">
                <a:latin typeface="Arial" charset="0"/>
                <a:ea typeface="宋体" pitchFamily="2" charset="-122"/>
                <a:cs typeface="Arial" charset="0"/>
              </a:rPr>
              <a:t>Travel &amp; Subsistence			=  £</a:t>
            </a:r>
            <a:r>
              <a:rPr lang="en-GB" altLang="zh-CN" dirty="0">
                <a:latin typeface="Arial" charset="0"/>
                <a:ea typeface="宋体" pitchFamily="2" charset="-122"/>
                <a:cs typeface="Arial" charset="0"/>
              </a:rPr>
              <a:t>  1,924</a:t>
            </a:r>
          </a:p>
          <a:p>
            <a:pPr>
              <a:spcBef>
                <a:spcPct val="50000"/>
              </a:spcBef>
              <a:defRPr/>
            </a:pPr>
            <a:r>
              <a:rPr lang="en-US" altLang="zh-CN" dirty="0">
                <a:latin typeface="Arial" charset="0"/>
                <a:ea typeface="宋体" pitchFamily="2" charset="-122"/>
                <a:cs typeface="Arial" charset="0"/>
              </a:rPr>
              <a:t>Other </a:t>
            </a:r>
            <a:r>
              <a:rPr lang="zh-CN" altLang="en-US" dirty="0">
                <a:latin typeface="Arial" charset="0"/>
                <a:ea typeface="宋体" pitchFamily="2" charset="-122"/>
                <a:cs typeface="Arial" charset="0"/>
              </a:rPr>
              <a:t>（</a:t>
            </a:r>
            <a:r>
              <a:rPr lang="en-US" altLang="zh-CN" dirty="0">
                <a:latin typeface="Arial" charset="0"/>
                <a:ea typeface="宋体" pitchFamily="2" charset="-122"/>
                <a:cs typeface="Arial" charset="0"/>
              </a:rPr>
              <a:t>postage</a:t>
            </a:r>
            <a:r>
              <a:rPr lang="zh-CN" altLang="en-US" dirty="0">
                <a:latin typeface="Arial" charset="0"/>
                <a:ea typeface="宋体" pitchFamily="2" charset="-122"/>
                <a:cs typeface="Arial" charset="0"/>
              </a:rPr>
              <a:t>，</a:t>
            </a:r>
            <a:r>
              <a:rPr lang="en-US" altLang="zh-CN" dirty="0">
                <a:latin typeface="Arial" charset="0"/>
                <a:ea typeface="宋体" pitchFamily="2" charset="-122"/>
                <a:cs typeface="Arial" charset="0"/>
              </a:rPr>
              <a:t>pens</a:t>
            </a:r>
            <a:r>
              <a:rPr lang="zh-CN" altLang="en-US" dirty="0">
                <a:latin typeface="Arial" charset="0"/>
                <a:ea typeface="宋体" pitchFamily="2" charset="-122"/>
                <a:cs typeface="Arial" charset="0"/>
              </a:rPr>
              <a:t>，</a:t>
            </a:r>
            <a:r>
              <a:rPr lang="en-US" altLang="zh-CN" dirty="0">
                <a:latin typeface="Arial" charset="0"/>
                <a:ea typeface="宋体" pitchFamily="2" charset="-122"/>
                <a:cs typeface="Arial" charset="0"/>
              </a:rPr>
              <a:t>badges etc</a:t>
            </a:r>
            <a:r>
              <a:rPr lang="zh-CN" altLang="en-US" dirty="0">
                <a:latin typeface="Arial" charset="0"/>
                <a:ea typeface="宋体" pitchFamily="2" charset="-122"/>
                <a:cs typeface="Arial" charset="0"/>
              </a:rPr>
              <a:t>）	</a:t>
            </a:r>
            <a:r>
              <a:rPr lang="en-US" altLang="zh-CN" dirty="0">
                <a:latin typeface="Arial" charset="0"/>
                <a:ea typeface="宋体" pitchFamily="2" charset="-122"/>
                <a:cs typeface="Arial" charset="0"/>
              </a:rPr>
              <a:t>=  £</a:t>
            </a:r>
            <a:r>
              <a:rPr lang="en-GB" altLang="zh-CN" dirty="0">
                <a:latin typeface="Arial" charset="0"/>
                <a:ea typeface="宋体" pitchFamily="2" charset="-122"/>
                <a:cs typeface="Arial" charset="0"/>
              </a:rPr>
              <a:t>     769</a:t>
            </a:r>
            <a:endParaRPr lang="zh-CN" altLang="en-GB" dirty="0">
              <a:latin typeface="Arial" charset="0"/>
              <a:ea typeface="宋体" pitchFamily="2" charset="-122"/>
              <a:cs typeface="Arial" charset="0"/>
            </a:endParaRPr>
          </a:p>
          <a:p>
            <a:pPr>
              <a:spcBef>
                <a:spcPct val="50000"/>
              </a:spcBef>
              <a:defRPr/>
            </a:pPr>
            <a:r>
              <a:rPr lang="en-GB" dirty="0">
                <a:latin typeface="Arial" charset="0"/>
                <a:ea typeface="宋体" pitchFamily="2" charset="-122"/>
                <a:cs typeface="Arial" charset="0"/>
              </a:rPr>
              <a:t>		             Total outgoings   </a:t>
            </a:r>
            <a:r>
              <a:rPr lang="en-GB" altLang="zh-CN" dirty="0">
                <a:latin typeface="Arial" charset="0"/>
                <a:ea typeface="宋体" pitchFamily="2" charset="-122"/>
                <a:cs typeface="Arial" charset="0"/>
              </a:rPr>
              <a:t>	</a:t>
            </a:r>
            <a:r>
              <a:rPr lang="en-GB" dirty="0">
                <a:latin typeface="Arial" charset="0"/>
                <a:ea typeface="宋体" pitchFamily="2" charset="-122"/>
                <a:cs typeface="Arial" charset="0"/>
              </a:rPr>
              <a:t>= </a:t>
            </a:r>
            <a:r>
              <a:rPr lang="en-GB" altLang="zh-CN" dirty="0">
                <a:latin typeface="Arial" charset="0"/>
                <a:ea typeface="宋体" pitchFamily="2" charset="-122"/>
                <a:cs typeface="Arial" charset="0"/>
              </a:rPr>
              <a:t> £</a:t>
            </a:r>
            <a:r>
              <a:rPr lang="en-GB" altLang="zh-CN" u="sng" dirty="0">
                <a:latin typeface="Arial" charset="0"/>
                <a:ea typeface="宋体" pitchFamily="2" charset="-122"/>
                <a:cs typeface="Arial" charset="0"/>
              </a:rPr>
              <a:t> 28</a:t>
            </a:r>
            <a:r>
              <a:rPr lang="en-GB" u="sng" dirty="0">
                <a:latin typeface="Arial" charset="0"/>
                <a:ea typeface="宋体" pitchFamily="2" charset="-122"/>
                <a:cs typeface="Arial" charset="0"/>
              </a:rPr>
              <a:t>,837</a:t>
            </a:r>
            <a:endParaRPr lang="en-GB" altLang="zh-CN" u="sng" dirty="0">
              <a:latin typeface="Arial" charset="0"/>
              <a:ea typeface="宋体" pitchFamily="2" charset="-122"/>
              <a:cs typeface="Arial" charset="0"/>
            </a:endParaRPr>
          </a:p>
          <a:p>
            <a:pPr>
              <a:spcBef>
                <a:spcPct val="50000"/>
              </a:spcBef>
              <a:defRPr/>
            </a:pPr>
            <a:endParaRPr lang="en-GB" altLang="zh-CN" dirty="0">
              <a:latin typeface="Arial" charset="0"/>
              <a:ea typeface="宋体" pitchFamily="2" charset="-122"/>
              <a:cs typeface="Arial" charset="0"/>
            </a:endParaRPr>
          </a:p>
          <a:p>
            <a:pPr>
              <a:spcBef>
                <a:spcPct val="50000"/>
              </a:spcBef>
              <a:defRPr/>
            </a:pPr>
            <a:r>
              <a:rPr lang="en-GB" altLang="zh-CN" dirty="0">
                <a:latin typeface="Arial" charset="0"/>
                <a:ea typeface="宋体" pitchFamily="2" charset="-122"/>
                <a:cs typeface="Arial" charset="0"/>
              </a:rPr>
              <a:t>Surplus 					=    £9</a:t>
            </a:r>
            <a:r>
              <a:rPr lang="en-GB" dirty="0">
                <a:latin typeface="Arial" charset="0"/>
                <a:ea typeface="宋体" pitchFamily="2" charset="-122"/>
                <a:cs typeface="Arial" charset="0"/>
              </a:rPr>
              <a:t>,524</a:t>
            </a:r>
            <a:r>
              <a:rPr lang="en-GB" altLang="zh-CN" dirty="0">
                <a:latin typeface="Arial" charset="0"/>
                <a:ea typeface="宋体" pitchFamily="2" charset="-122"/>
                <a:cs typeface="Arial" charset="0"/>
              </a:rPr>
              <a:t>  </a:t>
            </a:r>
          </a:p>
          <a:p>
            <a:pPr>
              <a:spcBef>
                <a:spcPct val="50000"/>
              </a:spcBef>
              <a:defRPr/>
            </a:pPr>
            <a:r>
              <a:rPr lang="en-US" altLang="zh-CN" dirty="0">
                <a:latin typeface="Arial" charset="0"/>
                <a:ea typeface="宋体" pitchFamily="2" charset="-122"/>
                <a:cs typeface="Arial" charset="0"/>
              </a:rPr>
              <a:t>50% Cardiff University admin(C. Matthews)	= £</a:t>
            </a:r>
            <a:r>
              <a:rPr lang="en-GB" altLang="zh-CN" dirty="0">
                <a:latin typeface="Arial" charset="0"/>
                <a:ea typeface="宋体" pitchFamily="2" charset="-122"/>
                <a:cs typeface="Arial" charset="0"/>
              </a:rPr>
              <a:t>    4</a:t>
            </a:r>
            <a:r>
              <a:rPr lang="en-GB" dirty="0">
                <a:latin typeface="Arial" charset="0"/>
                <a:ea typeface="宋体" pitchFamily="2" charset="-122"/>
                <a:cs typeface="Arial" charset="0"/>
              </a:rPr>
              <a:t>,</a:t>
            </a:r>
            <a:r>
              <a:rPr lang="en-GB" altLang="zh-CN" dirty="0">
                <a:latin typeface="Arial" charset="0"/>
                <a:ea typeface="宋体" pitchFamily="2" charset="-122"/>
                <a:cs typeface="Arial" charset="0"/>
              </a:rPr>
              <a:t>762</a:t>
            </a:r>
          </a:p>
          <a:p>
            <a:pPr>
              <a:spcBef>
                <a:spcPct val="50000"/>
              </a:spcBef>
              <a:defRPr/>
            </a:pPr>
            <a:r>
              <a:rPr lang="en-US" altLang="zh-CN" dirty="0">
                <a:latin typeface="Arial" charset="0"/>
                <a:ea typeface="宋体" pitchFamily="2" charset="-122"/>
                <a:cs typeface="Arial" charset="0"/>
              </a:rPr>
              <a:t>50% returned to 4M Association account	</a:t>
            </a:r>
            <a:r>
              <a:rPr lang="en-US" altLang="zh-CN" u="sng" dirty="0">
                <a:latin typeface="Arial" charset="0"/>
                <a:ea typeface="宋体" pitchFamily="2" charset="-122"/>
                <a:cs typeface="Arial" charset="0"/>
              </a:rPr>
              <a:t>=</a:t>
            </a:r>
            <a:r>
              <a:rPr lang="en-US" altLang="zh-CN" u="sng" dirty="0">
                <a:solidFill>
                  <a:srgbClr val="FF0000"/>
                </a:solidFill>
                <a:latin typeface="Arial" charset="0"/>
                <a:ea typeface="宋体" pitchFamily="2" charset="-122"/>
                <a:cs typeface="Arial" charset="0"/>
              </a:rPr>
              <a:t> </a:t>
            </a:r>
            <a:r>
              <a:rPr lang="en-GB" altLang="zh-CN" u="sng" dirty="0">
                <a:latin typeface="Arial" charset="0"/>
                <a:ea typeface="宋体" pitchFamily="2" charset="-122"/>
                <a:cs typeface="Arial" charset="0"/>
              </a:rPr>
              <a:t>£    4</a:t>
            </a:r>
            <a:r>
              <a:rPr lang="en-GB" u="sng" dirty="0">
                <a:latin typeface="Arial" charset="0"/>
                <a:ea typeface="宋体" pitchFamily="2" charset="-122"/>
                <a:cs typeface="Arial" charset="0"/>
              </a:rPr>
              <a:t>,762  (about 5,927 Euros)</a:t>
            </a:r>
            <a:endParaRPr lang="zh-CN" altLang="en-GB" u="sng" dirty="0">
              <a:latin typeface="Arial" charset="0"/>
              <a:ea typeface="宋体" pitchFamily="2" charset="-122"/>
              <a:cs typeface="Arial" charset="0"/>
            </a:endParaRPr>
          </a:p>
        </p:txBody>
      </p:sp>
      <p:pic>
        <p:nvPicPr>
          <p:cNvPr id="7174" name="Picture 4" descr="drawing-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2888" y="174625"/>
            <a:ext cx="6486525" cy="717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Footer Placeholder 2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GB" smtClean="0"/>
              <a:t>4M</a:t>
            </a:r>
            <a:r>
              <a:rPr lang="en-GB" smtClean="0">
                <a:solidFill>
                  <a:srgbClr val="0066CC"/>
                </a:solidFill>
              </a:rPr>
              <a:t> Association</a:t>
            </a:r>
            <a:r>
              <a:rPr lang="en-GB" smtClean="0">
                <a:solidFill>
                  <a:srgbClr val="0000FF"/>
                </a:solidFill>
              </a:rPr>
              <a:t> </a:t>
            </a:r>
            <a:endParaRPr lang="en-US" smtClean="0">
              <a:solidFill>
                <a:srgbClr val="0000FF"/>
              </a:solidFill>
            </a:endParaRPr>
          </a:p>
        </p:txBody>
      </p:sp>
      <p:sp>
        <p:nvSpPr>
          <p:cNvPr id="12291" name="Slide Number Placeholder 3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3B17A373-22D9-4FAA-BF3D-BBC7D50170DB}" type="slidenum">
              <a:rPr lang="en-US" smtClean="0"/>
              <a:pPr/>
              <a:t>5</a:t>
            </a:fld>
            <a:endParaRPr lang="en-US" smtClean="0"/>
          </a:p>
        </p:txBody>
      </p:sp>
      <p:sp>
        <p:nvSpPr>
          <p:cNvPr id="12292" name="Rectangle 2"/>
          <p:cNvSpPr>
            <a:spLocks noChangeArrowheads="1"/>
          </p:cNvSpPr>
          <p:nvPr/>
        </p:nvSpPr>
        <p:spPr bwMode="auto">
          <a:xfrm>
            <a:off x="468313" y="1628775"/>
            <a:ext cx="8280400" cy="3529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pPr algn="ctr">
              <a:lnSpc>
                <a:spcPts val="4000"/>
              </a:lnSpc>
            </a:pPr>
            <a:r>
              <a:rPr lang="en-GB" sz="2800">
                <a:solidFill>
                  <a:schemeClr val="accent2"/>
                </a:solidFill>
                <a:latin typeface="Verdana" pitchFamily="34" charset="0"/>
              </a:rPr>
              <a:t>The 4M Association</a:t>
            </a:r>
            <a:r>
              <a:rPr lang="en-GB" sz="2800">
                <a:solidFill>
                  <a:srgbClr val="FF0000"/>
                </a:solidFill>
                <a:latin typeface="Verdana" pitchFamily="34" charset="0"/>
              </a:rPr>
              <a:t/>
            </a:r>
            <a:br>
              <a:rPr lang="en-GB" sz="2800">
                <a:solidFill>
                  <a:srgbClr val="FF0000"/>
                </a:solidFill>
                <a:latin typeface="Verdana" pitchFamily="34" charset="0"/>
              </a:rPr>
            </a:br>
            <a:r>
              <a:rPr lang="en-GB" sz="2400">
                <a:solidFill>
                  <a:schemeClr val="tx2"/>
                </a:solidFill>
                <a:latin typeface="Verdana" pitchFamily="34" charset="0"/>
              </a:rPr>
              <a:t/>
            </a:r>
            <a:br>
              <a:rPr lang="en-GB" sz="2400">
                <a:solidFill>
                  <a:schemeClr val="tx2"/>
                </a:solidFill>
                <a:latin typeface="Verdana" pitchFamily="34" charset="0"/>
              </a:rPr>
            </a:br>
            <a:endParaRPr lang="en-GB" sz="2400">
              <a:solidFill>
                <a:srgbClr val="0066FF"/>
              </a:solidFill>
              <a:latin typeface="Verdana" pitchFamily="34" charset="0"/>
            </a:endParaRPr>
          </a:p>
          <a:p>
            <a:pPr algn="ctr">
              <a:lnSpc>
                <a:spcPts val="4000"/>
              </a:lnSpc>
            </a:pPr>
            <a:r>
              <a:rPr lang="en-GB" sz="2800">
                <a:solidFill>
                  <a:srgbClr val="FF0000"/>
                </a:solidFill>
                <a:latin typeface="Verdana" pitchFamily="34" charset="0"/>
              </a:rPr>
              <a:t>www.4m-association.org</a:t>
            </a:r>
            <a:r>
              <a:rPr lang="en-GB" sz="2400">
                <a:solidFill>
                  <a:schemeClr val="tx2"/>
                </a:solidFill>
                <a:latin typeface="Arial" charset="0"/>
              </a:rPr>
              <a:t/>
            </a:r>
            <a:br>
              <a:rPr lang="en-GB" sz="2400">
                <a:solidFill>
                  <a:schemeClr val="tx2"/>
                </a:solidFill>
                <a:latin typeface="Arial" charset="0"/>
              </a:rPr>
            </a:br>
            <a:endParaRPr lang="en-GB" sz="2400">
              <a:solidFill>
                <a:srgbClr val="0066FF"/>
              </a:solidFill>
              <a:latin typeface="Arial" charset="0"/>
            </a:endParaRP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42125</TotalTime>
  <Words>79</Words>
  <Application>Microsoft Office PowerPoint</Application>
  <PresentationFormat>On-screen Show (4:3)</PresentationFormat>
  <Paragraphs>50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Times New Roman</vt:lpstr>
      <vt:lpstr>Arial</vt:lpstr>
      <vt:lpstr>Wingdings</vt:lpstr>
      <vt:lpstr>Verdana</vt:lpstr>
      <vt:lpstr>宋体</vt:lpstr>
      <vt:lpstr>Default Design</vt:lpstr>
      <vt:lpstr>The 4M Association  Fourth Meeting – 8th October 2012</vt:lpstr>
      <vt:lpstr>4M Association</vt:lpstr>
      <vt:lpstr>4M Association</vt:lpstr>
      <vt:lpstr>4M Association</vt:lpstr>
      <vt:lpstr>Slide 5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4M Technology Roadmap  </dc:title>
  <dc:creator/>
  <cp:lastModifiedBy>scecwm</cp:lastModifiedBy>
  <cp:revision>770</cp:revision>
  <cp:lastPrinted>2005-02-10T10:37:05Z</cp:lastPrinted>
  <dcterms:created xsi:type="dcterms:W3CDTF">2004-01-11T20:01:54Z</dcterms:created>
  <dcterms:modified xsi:type="dcterms:W3CDTF">2012-10-15T14:07:37Z</dcterms:modified>
</cp:coreProperties>
</file>